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456" autoAdjust="0"/>
  </p:normalViewPr>
  <p:slideViewPr>
    <p:cSldViewPr snapToGrid="0">
      <p:cViewPr varScale="1">
        <p:scale>
          <a:sx n="105" d="100"/>
          <a:sy n="105" d="100"/>
        </p:scale>
        <p:origin x="21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4E193-C78D-D24F-8475-CF01A352491E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0C26-3DA9-8546-88E5-9B37844DF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21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96E1C-4EE6-C0C4-3331-B348A94BA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A4A2B7-0C54-655B-8B13-AAFD7365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D93AC-9D5E-C792-3CC5-BE73790A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88082A-C8A8-BB48-90C9-8F93EEB4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0D769-4566-85DF-C424-1E38D191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47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CABDA-FB70-BF6D-9CB5-F3A85C5F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FED96-AC9E-FFBA-BF08-087DF7550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662AF0-F78B-3BEE-9B3A-4632462E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81A1A3-AFDA-4614-F6F9-6F084E3F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339CAF-9C9F-2F3A-6F9C-FE78668A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54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2C73F3-D7B5-81A5-D870-664EC25C2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883A2C-F6AD-8EA2-48CA-BC0D9F8C8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C5F700-26E7-384E-A8DC-4C4D00B9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F3CD12-DF3C-36C4-23CE-A6D74006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8E2649-5150-5CCD-DC04-0AA873B7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90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7478F-ACA8-6621-B36A-95B8113B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37B2B-7D7E-AC1C-9770-D6C5BF3D8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6A0774-703C-01BD-1BD9-CD218A85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19AA4C-211F-30AB-7BBF-36DADDE0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7F5949-1602-08D2-B21E-ECC4D7E2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6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0AC30-B595-6E6D-E955-C2432035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A91A39-6E73-8A8B-65CB-F73626659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D5124-F1ED-11C7-5345-3B4558139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4A556-5AAD-A111-45D9-FEB430F1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1DEDC-A4FA-806C-3BDE-2B800F4B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42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834C0-C7A0-F20B-CB36-24874BBE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8C933-7744-9689-77D5-230E2E029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D55FC2-5211-7366-2A78-18A573562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7C2E59-5247-2833-F0E6-757A761C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BE7268-3AC8-3BE4-4E36-C16510AF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318FFD-389A-5378-A207-E6247915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62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B45-ADAF-1F77-2749-2F8F9531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822409-17B3-206A-A94B-1D90C979D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02ACD2-40A8-14E7-735B-552287044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5B98AF-01F3-5221-4C2D-26EBE1957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E19746-1627-AD1C-B81D-1A07E73BD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932020-49A2-584D-5063-1106AF91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CD9847-6D34-7504-F8E6-13FFE623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C6BC98-90A6-54AE-9121-40876501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26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B8770-BB52-7063-A3C6-A3DDE4B5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10F89C-53BB-6E93-1368-684B24FD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D028C4-0B01-6C77-B598-CB9C75CD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2987FC-6788-C538-B79C-4B69E2F1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30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735C5C-1B74-C8C8-B636-5026668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92F971-3600-EC4C-2DEF-A73A54B5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408B7D-44FA-C54A-866E-C701AF96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12D18-467F-66B9-33EF-D0865EC0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CCB129-3290-6C0C-6D3B-BC02B85F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08B9D0-9AE1-AE52-0B80-DDEEB8B9F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18C5BE-8DC7-C9D9-2EA6-9A52A6ED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DA66BC-CDD7-EEDE-42D8-743E8318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9F845D-E1CF-6FF5-0731-91435B25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14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24007-D08A-C5A2-475A-484DCAC1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DF51C81-72F8-C55C-D85C-6C3EB01E7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5757E3-A54E-F2A1-AA05-A8040D591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122064-6064-1747-7ECA-D695565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6DFA15-2B6F-6762-3342-3C81F366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3C9749-0D15-D81B-601E-C43537C5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6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BC3910-3C0C-FDBF-659F-E0C19EE3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AB380D-2B5D-4375-2EF5-FCC91E880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64F739-216A-6598-9955-A2E747574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4F9B2D-2A38-461C-9178-DB01FDB40940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11EFF3-3554-CFCC-D48A-6BD40A7B8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43E235-8491-B799-33DF-8EC57A3B4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21980-18C5-4F81-AA08-5F7F49AA3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10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;p1">
            <a:extLst>
              <a:ext uri="{FF2B5EF4-FFF2-40B4-BE49-F238E27FC236}">
                <a16:creationId xmlns:a16="http://schemas.microsoft.com/office/drawing/2014/main" id="{BAEDEBF7-CB49-B24C-6DE4-35B9796D2703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  <p:sp>
        <p:nvSpPr>
          <p:cNvPr id="7" name="Google Shape;39;p1">
            <a:extLst>
              <a:ext uri="{FF2B5EF4-FFF2-40B4-BE49-F238E27FC236}">
                <a16:creationId xmlns:a16="http://schemas.microsoft.com/office/drawing/2014/main" id="{CE128AC9-D728-5D90-DAFC-CD506D95C64D}"/>
              </a:ext>
            </a:extLst>
          </p:cNvPr>
          <p:cNvSpPr txBox="1"/>
          <p:nvPr/>
        </p:nvSpPr>
        <p:spPr>
          <a:xfrm>
            <a:off x="496907" y="5916222"/>
            <a:ext cx="2800740" cy="56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200" b="0" u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Dr XXX </a:t>
            </a:r>
            <a:r>
              <a:rPr lang="en-US" sz="1200" b="0" u="none" dirty="0" err="1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XXX</a:t>
            </a:r>
            <a:r>
              <a:rPr lang="en-US" sz="1200" b="0" u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 – Service </a:t>
            </a:r>
            <a:r>
              <a:rPr lang="en-US" sz="1200" b="0" u="none" dirty="0" err="1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Pharmacie</a:t>
            </a:r>
            <a:r>
              <a:rPr lang="en-US" sz="1200" b="0" u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 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65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1F2AF43E-7575-51C6-89BC-0330142CBA9F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9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B46BE70E-7327-738E-3A6D-3AAD11CF7744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3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EC73216D-468D-BA9C-FCFB-A78D63D8A400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3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1EA9EA75-CD1F-D86D-A25A-65980260BAFE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2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7A67B697-8539-4E75-E155-57385FDE913E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  <p:sp>
        <p:nvSpPr>
          <p:cNvPr id="8" name="Google Shape;163;p14">
            <a:extLst>
              <a:ext uri="{FF2B5EF4-FFF2-40B4-BE49-F238E27FC236}">
                <a16:creationId xmlns:a16="http://schemas.microsoft.com/office/drawing/2014/main" id="{B2C4CE83-2BEB-652B-6924-D0C5907C1B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3445142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sz="1800" i="0" u="none" dirty="0" err="1">
                <a:latin typeface="Jost" pitchFamily="2" charset="0"/>
                <a:ea typeface="Jost" pitchFamily="2" charset="0"/>
                <a:cs typeface="Calibri"/>
                <a:sym typeface="Calibri"/>
              </a:rPr>
              <a:t>Bénéfices</a:t>
            </a:r>
            <a:r>
              <a:rPr lang="en-US" sz="1800" i="0" u="none" dirty="0">
                <a:latin typeface="Jost" pitchFamily="2" charset="0"/>
                <a:ea typeface="Jost" pitchFamily="2" charset="0"/>
                <a:cs typeface="Calibri"/>
                <a:sym typeface="Calibri"/>
              </a:rPr>
              <a:t> </a:t>
            </a:r>
            <a:r>
              <a:rPr lang="en-US" sz="1800" i="0" u="none" dirty="0" err="1">
                <a:latin typeface="Jost" pitchFamily="2" charset="0"/>
                <a:ea typeface="Jost" pitchFamily="2" charset="0"/>
                <a:cs typeface="Calibri"/>
                <a:sym typeface="Calibri"/>
              </a:rPr>
              <a:t>attendus</a:t>
            </a:r>
            <a:r>
              <a:rPr lang="en-US" sz="1800" i="0" u="none" dirty="0">
                <a:latin typeface="Jost" pitchFamily="2" charset="0"/>
                <a:ea typeface="Jost" pitchFamily="2" charset="0"/>
                <a:cs typeface="Calibri"/>
                <a:sym typeface="Calibri"/>
              </a:rPr>
              <a:t> </a:t>
            </a:r>
            <a:br>
              <a:rPr lang="en-US" sz="1800" dirty="0">
                <a:latin typeface="Jost" pitchFamily="2" charset="0"/>
                <a:ea typeface="Jost" pitchFamily="2" charset="0"/>
                <a:cs typeface="Calibri"/>
                <a:sym typeface="Calibri"/>
              </a:rPr>
            </a:br>
            <a:r>
              <a:rPr lang="en-US" sz="1800" i="1" u="none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(</a:t>
            </a:r>
            <a:r>
              <a:rPr lang="en-US" sz="1800" i="1" u="none" dirty="0" err="1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exemple</a:t>
            </a:r>
            <a:r>
              <a:rPr lang="en-US" sz="1800" i="1" u="none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 de </a:t>
            </a:r>
            <a:r>
              <a:rPr lang="en-US" sz="1800" i="1" u="none" dirty="0" err="1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réunion</a:t>
            </a:r>
            <a:r>
              <a:rPr lang="en-US" sz="1800" i="1" u="none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 de </a:t>
            </a:r>
            <a:r>
              <a:rPr lang="en-US" sz="1800" i="1" u="none" dirty="0" err="1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suivi</a:t>
            </a:r>
            <a:r>
              <a:rPr lang="en-US" sz="1800" i="1" u="none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)</a:t>
            </a:r>
            <a:endParaRPr sz="1800" i="1" dirty="0">
              <a:highlight>
                <a:srgbClr val="FFFF00"/>
              </a:highlight>
              <a:latin typeface="Jost" pitchFamily="2" charset="0"/>
              <a:ea typeface="Jost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3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53BE4B3B-937D-635A-575C-74575683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2" y="162915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B6783A84-AB5D-D7AF-10B0-353823FAD750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9849C8FA-50CF-B35B-4675-6D6CEAEB3789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  <p:sp>
        <p:nvSpPr>
          <p:cNvPr id="8" name="Google Shape;58;p3">
            <a:extLst>
              <a:ext uri="{FF2B5EF4-FFF2-40B4-BE49-F238E27FC236}">
                <a16:creationId xmlns:a16="http://schemas.microsoft.com/office/drawing/2014/main" id="{DA3996BC-4D99-E6E5-B2BB-AD3CF017A585}"/>
              </a:ext>
            </a:extLst>
          </p:cNvPr>
          <p:cNvSpPr txBox="1">
            <a:spLocks/>
          </p:cNvSpPr>
          <p:nvPr/>
        </p:nvSpPr>
        <p:spPr>
          <a:xfrm>
            <a:off x="653702" y="2379769"/>
            <a:ext cx="7886700" cy="33634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Insérer des données d’activité de l’établissement de santé : </a:t>
            </a:r>
          </a:p>
          <a:p>
            <a:pPr marL="0" indent="0"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endParaRPr lang="fr-FR" sz="2000" dirty="0">
              <a:highlight>
                <a:srgbClr val="FFFF00"/>
              </a:highlight>
              <a:latin typeface="Jost" pitchFamily="2" charset="0"/>
              <a:ea typeface="Jost" pitchFamily="2" charset="0"/>
              <a:cs typeface="Arial"/>
              <a:sym typeface="Arial"/>
            </a:endParaRPr>
          </a:p>
          <a:p>
            <a:pPr lvl="1">
              <a:buClr>
                <a:schemeClr val="dk1"/>
              </a:buClr>
              <a:buSzPts val="1800"/>
            </a:pP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Évolution du nombre de séjours (</a:t>
            </a:r>
            <a:r>
              <a:rPr lang="fr-FR" sz="2000" dirty="0" err="1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HdJ</a:t>
            </a: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, </a:t>
            </a:r>
            <a:r>
              <a:rPr lang="fr-FR" sz="2000" dirty="0" err="1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Hospit</a:t>
            </a: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), évolution du nombre de lit et places</a:t>
            </a:r>
          </a:p>
          <a:p>
            <a:pPr lvl="1" indent="-114300">
              <a:buClr>
                <a:schemeClr val="dk1"/>
              </a:buClr>
              <a:buSzPts val="1800"/>
              <a:buFont typeface="Arial" panose="020B0604020202020204" pitchFamily="34" charset="0"/>
              <a:buNone/>
            </a:pPr>
            <a:endParaRPr lang="fr-FR" sz="2000" dirty="0">
              <a:highlight>
                <a:srgbClr val="FFFF00"/>
              </a:highlight>
              <a:latin typeface="Jost" pitchFamily="2" charset="0"/>
              <a:ea typeface="Jost" pitchFamily="2" charset="0"/>
              <a:cs typeface="Arial"/>
              <a:sym typeface="Arial"/>
            </a:endParaRPr>
          </a:p>
          <a:p>
            <a:pPr lvl="1">
              <a:buClr>
                <a:schemeClr val="dk1"/>
              </a:buClr>
              <a:buSzPts val="1800"/>
            </a:pP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Évolution du nombre de préparations </a:t>
            </a:r>
          </a:p>
          <a:p>
            <a:pPr lvl="2" indent="-241300">
              <a:buClr>
                <a:schemeClr val="dk1"/>
              </a:buClr>
              <a:buSzPts val="1800"/>
            </a:pPr>
            <a:r>
              <a:rPr lang="fr-FR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évolution du nombre moyen de préparations (par agent) par an </a:t>
            </a:r>
          </a:p>
          <a:p>
            <a:pPr lvl="2" indent="-241300">
              <a:buClr>
                <a:schemeClr val="dk1"/>
              </a:buClr>
              <a:buSzPts val="1800"/>
            </a:pPr>
            <a:r>
              <a:rPr lang="fr-FR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évolution du nombre de validations pharmaceutiques par an </a:t>
            </a:r>
          </a:p>
          <a:p>
            <a:pPr lvl="2" indent="-127000">
              <a:buClr>
                <a:schemeClr val="dk1"/>
              </a:buClr>
              <a:buSzPts val="1600"/>
              <a:buFont typeface="Arial" panose="020B0604020202020204" pitchFamily="34" charset="0"/>
              <a:buNone/>
            </a:pPr>
            <a:endParaRPr lang="fr-FR" dirty="0">
              <a:highlight>
                <a:srgbClr val="FFFF00"/>
              </a:highlight>
              <a:latin typeface="Jost" pitchFamily="2" charset="0"/>
              <a:ea typeface="Jost" pitchFamily="2" charset="0"/>
              <a:cs typeface="Arial"/>
              <a:sym typeface="Arial"/>
            </a:endParaRPr>
          </a:p>
          <a:p>
            <a:pPr lvl="1">
              <a:buClr>
                <a:schemeClr val="dk1"/>
              </a:buClr>
              <a:buSzPts val="1800"/>
            </a:pPr>
            <a:r>
              <a:rPr lang="fr-FR" sz="2000" dirty="0">
                <a:highlight>
                  <a:srgbClr val="FFFF00"/>
                </a:highlight>
                <a:latin typeface="Jost" pitchFamily="2" charset="0"/>
                <a:ea typeface="Jost" pitchFamily="2" charset="0"/>
                <a:cs typeface="Arial"/>
                <a:sym typeface="Arial"/>
              </a:rPr>
              <a:t>Données sur le délai de mise à disposition des poches (délai entre Ok CHIMIO et dispensation service) et son évolution si les data sont disponibles </a:t>
            </a:r>
          </a:p>
          <a:p>
            <a:pPr lvl="1" indent="-114300">
              <a:buClr>
                <a:schemeClr val="dk1"/>
              </a:buClr>
              <a:buSzPts val="1800"/>
              <a:buFont typeface="Arial" panose="020B0604020202020204" pitchFamily="34" charset="0"/>
              <a:buNone/>
            </a:pPr>
            <a:endParaRPr lang="fr-FR" sz="2000" dirty="0">
              <a:highlight>
                <a:srgbClr val="FFFF00"/>
              </a:highlight>
              <a:latin typeface="Jost" pitchFamily="2" charset="0"/>
              <a:ea typeface="Jost" pitchFamily="2" charset="0"/>
              <a:cs typeface="Arial"/>
              <a:sym typeface="Arial"/>
            </a:endParaRPr>
          </a:p>
          <a:p>
            <a:pPr lvl="1" indent="-114300">
              <a:buClr>
                <a:schemeClr val="dk1"/>
              </a:buClr>
              <a:buSzPts val="1800"/>
              <a:buFont typeface="Arial" panose="020B0604020202020204" pitchFamily="34" charset="0"/>
              <a:buNone/>
            </a:pPr>
            <a:endParaRPr lang="fr-FR" sz="2000" dirty="0">
              <a:highlight>
                <a:srgbClr val="FFFF00"/>
              </a:highlight>
              <a:latin typeface="Jost" pitchFamily="2" charset="0"/>
              <a:ea typeface="Jost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51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22677FDA-3BD7-B8E8-09A6-183A3B556CA5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3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EAAA3DF6-2361-2B3B-6078-BFEEE58F0398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3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38FC444D-B2B1-323B-167A-7F2E20360E4D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2805674C-4DBE-EF93-2722-01968946478F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2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B0233E49-B25D-69C1-DD0A-CA04A290AEE4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3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1">
            <a:extLst>
              <a:ext uri="{FF2B5EF4-FFF2-40B4-BE49-F238E27FC236}">
                <a16:creationId xmlns:a16="http://schemas.microsoft.com/office/drawing/2014/main" id="{4C3F6340-BBFD-75C0-8F1B-2E80782CF673}"/>
              </a:ext>
            </a:extLst>
          </p:cNvPr>
          <p:cNvSpPr txBox="1"/>
          <p:nvPr/>
        </p:nvSpPr>
        <p:spPr>
          <a:xfrm>
            <a:off x="363255" y="452303"/>
            <a:ext cx="2019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Jost" pitchFamily="2" charset="0"/>
                <a:ea typeface="Jost" pitchFamily="2" charset="0"/>
                <a:cs typeface="Calibri"/>
                <a:sym typeface="Calibri"/>
              </a:rPr>
              <a:t>Insertion Logo Centre Hospitalier</a:t>
            </a:r>
            <a:endParaRPr dirty="0">
              <a:highlight>
                <a:srgbClr val="FFFF00"/>
              </a:highlight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194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150</Words>
  <Application>Microsoft Macintosh PowerPoint</Application>
  <PresentationFormat>Grand écran</PresentationFormat>
  <Paragraphs>25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Century Gothic</vt:lpstr>
      <vt:lpstr>Jost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Bénéfices attendus  (exemple de réunion de suivi)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Aurencie Ranson</dc:creator>
  <cp:lastModifiedBy>Jean-Francois TOURNAMILLE</cp:lastModifiedBy>
  <cp:revision>6</cp:revision>
  <dcterms:created xsi:type="dcterms:W3CDTF">2025-10-14T12:14:20Z</dcterms:created>
  <dcterms:modified xsi:type="dcterms:W3CDTF">2025-10-15T16:55:17Z</dcterms:modified>
</cp:coreProperties>
</file>